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4"/>
  </p:notesMasterIdLst>
  <p:sldIdLst>
    <p:sldId id="772" r:id="rId2"/>
    <p:sldId id="793" r:id="rId3"/>
    <p:sldId id="794" r:id="rId4"/>
    <p:sldId id="795" r:id="rId5"/>
    <p:sldId id="796" r:id="rId6"/>
    <p:sldId id="797" r:id="rId7"/>
    <p:sldId id="798" r:id="rId8"/>
    <p:sldId id="799" r:id="rId9"/>
    <p:sldId id="800" r:id="rId10"/>
    <p:sldId id="812" r:id="rId11"/>
    <p:sldId id="802" r:id="rId12"/>
    <p:sldId id="803" r:id="rId13"/>
    <p:sldId id="804" r:id="rId14"/>
    <p:sldId id="814" r:id="rId15"/>
    <p:sldId id="805" r:id="rId16"/>
    <p:sldId id="806" r:id="rId17"/>
    <p:sldId id="813" r:id="rId18"/>
    <p:sldId id="807" r:id="rId19"/>
    <p:sldId id="808" r:id="rId20"/>
    <p:sldId id="809" r:id="rId21"/>
    <p:sldId id="810" r:id="rId22"/>
    <p:sldId id="778" r:id="rId23"/>
  </p:sldIdLst>
  <p:sldSz cx="12192000" cy="6858000"/>
  <p:notesSz cx="6797675" cy="9926638"/>
  <p:custDataLst>
    <p:tags r:id="rId25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w0500209" initials="kxg" lastIdx="1" clrIdx="0"/>
  <p:cmAuthor id="1" name="dengchao" initials="d" lastIdx="3" clrIdx="0"/>
  <p:cmAuthor id="2" name="张岩兴" initials="张岩兴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EB2"/>
    <a:srgbClr val="FF8C00"/>
    <a:srgbClr val="000099"/>
    <a:srgbClr val="7F7F7F"/>
    <a:srgbClr val="082247"/>
    <a:srgbClr val="C2C0C1"/>
    <a:srgbClr val="072146"/>
    <a:srgbClr val="9C9C9D"/>
    <a:srgbClr val="F6F7F9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0862" autoAdjust="0"/>
  </p:normalViewPr>
  <p:slideViewPr>
    <p:cSldViewPr snapToGrid="0">
      <p:cViewPr varScale="1">
        <p:scale>
          <a:sx n="70" d="100"/>
          <a:sy n="70" d="100"/>
        </p:scale>
        <p:origin x="596" y="56"/>
      </p:cViewPr>
      <p:guideLst>
        <p:guide orient="horz" pos="221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295" tIns="45648" rIns="91295" bIns="4564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5" tIns="45648" rIns="91295" bIns="45648" rtlCol="0"/>
          <a:lstStyle>
            <a:lvl1pPr algn="r">
              <a:defRPr sz="1200"/>
            </a:lvl1pPr>
          </a:lstStyle>
          <a:p>
            <a:fld id="{432274C5-6EC4-4FA0-B7E5-01BED7D27F31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5" tIns="45648" rIns="91295" bIns="4564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5" tIns="45648" rIns="91295" bIns="4564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295" tIns="45648" rIns="91295" bIns="4564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5" tIns="45648" rIns="91295" bIns="45648" rtlCol="0" anchor="b"/>
          <a:lstStyle>
            <a:lvl1pPr algn="r">
              <a:defRPr sz="1200"/>
            </a:lvl1pPr>
          </a:lstStyle>
          <a:p>
            <a:fld id="{3ACD9FEE-60D2-4A8E-8D8E-6E095DCD6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4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6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96369" y="211301"/>
            <a:ext cx="10515600" cy="4894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7214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90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6"/>
          <a:ext cx="211139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" name="think-cell Slide" r:id="rId4" imgW="8255" imgH="8255" progId="">
                  <p:embed/>
                </p:oleObj>
              </mc:Choice>
              <mc:Fallback>
                <p:oleObj name="think-cell Slide" r:id="rId4" imgW="8255" imgH="8255" progId="">
                  <p:embed/>
                  <p:pic>
                    <p:nvPicPr>
                      <p:cNvPr id="0" name="图片 7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"/>
                        <a:ext cx="211139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5" y="6469069"/>
            <a:ext cx="2786063" cy="282500"/>
          </a:xfrm>
          <a:prstGeom prst="rect">
            <a:avLst/>
          </a:prstGeom>
          <a:noFill/>
          <a:ln>
            <a:noFill/>
          </a:ln>
          <a:effectLst/>
        </p:spPr>
        <p:txBody>
          <a:bodyPr lIns="96891" tIns="48444" rIns="96891" bIns="48444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逐梦世界  行稳致远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22963" y="754992"/>
            <a:ext cx="11748556" cy="0"/>
          </a:xfrm>
          <a:prstGeom prst="line">
            <a:avLst/>
          </a:prstGeom>
          <a:ln w="1905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 bwMode="auto">
          <a:xfrm>
            <a:off x="370419" y="0"/>
            <a:ext cx="0" cy="68580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 bwMode="auto">
          <a:xfrm>
            <a:off x="11815897" y="-4504"/>
            <a:ext cx="0" cy="68580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 userDrawn="1"/>
        </p:nvCxnSpPr>
        <p:spPr>
          <a:xfrm>
            <a:off x="456002" y="0"/>
            <a:ext cx="0" cy="68580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11719194" y="22998"/>
            <a:ext cx="0" cy="68580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灯片编号占位符 3"/>
          <p:cNvSpPr txBox="1"/>
          <p:nvPr userDrawn="1"/>
        </p:nvSpPr>
        <p:spPr>
          <a:xfrm>
            <a:off x="10101877" y="6572415"/>
            <a:ext cx="1296491" cy="305905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1200" dirty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Page </a:t>
            </a:r>
            <a:fld id="{21F5993E-B9C5-4D16-88AE-527C863CF041}" type="slidenum">
              <a:rPr lang="zh-CN" altLang="en-US" sz="900" b="0" kern="1200" smtClean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‹#›</a:t>
            </a:fld>
            <a:r>
              <a:rPr lang="zh-CN" altLang="en-US" sz="900" b="0" kern="1200" dirty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851722" y="6492911"/>
            <a:ext cx="914400" cy="279887"/>
          </a:xfrm>
          <a:prstGeom prst="rect">
            <a:avLst/>
          </a:prstGeom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900" b="0" dirty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 </a:t>
            </a:r>
            <a:r>
              <a:rPr lang="ru-RU" altLang="zh-CN" sz="900" b="0" dirty="0" smtClean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zh-CN" altLang="en-US" sz="900" b="0" dirty="0">
              <a:solidFill>
                <a:srgbClr val="0721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347275" y="6638403"/>
            <a:ext cx="83521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Ø"/>
        <a:defRPr sz="19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49816" y="3898398"/>
            <a:ext cx="33886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</a:t>
            </a:r>
          </a:p>
          <a:p>
            <a:pPr algn="ctr"/>
            <a:r>
              <a:rPr lang="ru-RU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ДД/ММ/ГГГГ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833" y="2327836"/>
            <a:ext cx="11351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ЗАЯВКА НА ДИЛЕРСТВО ОТ КАНДИДАТА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05861"/>
              </p:ext>
            </p:extLst>
          </p:nvPr>
        </p:nvGraphicFramePr>
        <p:xfrm>
          <a:off x="964549" y="919974"/>
          <a:ext cx="5021470" cy="4198781"/>
        </p:xfrm>
        <a:graphic>
          <a:graphicData uri="http://schemas.openxmlformats.org/drawingml/2006/table">
            <a:tbl>
              <a:tblPr/>
              <a:tblGrid>
                <a:gridCol w="2861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Отдел продаж а/м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Розничные продажи Штуки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Розничные продажи Выручка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Розничные продажи Валовая Прибыль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Оптовые продажи Штуки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Оптовые продажи Выручка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Оптовые продажи Валовая Прибыль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3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страховых/кредитных услуг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Продажа аксессуаров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4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Переменные расходы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прибыль от продаж новых а/м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0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Отдел продаж подержанных а/м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Штуки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Выручка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Валовая Прибыль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Переменные расходы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873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прибыль от продаж подержанных а/м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89910"/>
              </p:ext>
            </p:extLst>
          </p:nvPr>
        </p:nvGraphicFramePr>
        <p:xfrm>
          <a:off x="6230325" y="906684"/>
          <a:ext cx="4413290" cy="5512402"/>
        </p:xfrm>
        <a:graphic>
          <a:graphicData uri="http://schemas.openxmlformats.org/drawingml/2006/table">
            <a:tbl>
              <a:tblPr/>
              <a:tblGrid>
                <a:gridCol w="2514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28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5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Механический цех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Часы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Заказ наряды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Выручка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Валовая Прибыль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дохды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прибыль механического цеха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5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Кузовной цех (при наличии)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Часы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Заказ наряды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Выручка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Валовая Прибыль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дохды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прибыль кузовного цеха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05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Продажи з/ч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з/ч выручка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з/ч прибыль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аксессуаров выручка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аксессуаров прибыль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доходы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2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прибыль от продажи з/ч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0197"/>
              </p:ext>
            </p:extLst>
          </p:nvPr>
        </p:nvGraphicFramePr>
        <p:xfrm>
          <a:off x="964549" y="5208317"/>
          <a:ext cx="5021470" cy="1210770"/>
        </p:xfrm>
        <a:graphic>
          <a:graphicData uri="http://schemas.openxmlformats.org/drawingml/2006/table">
            <a:tbl>
              <a:tblPr/>
              <a:tblGrid>
                <a:gridCol w="2881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0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Итоговые данные</a:t>
                      </a: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2022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прибыль отделов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Административные расходы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собственность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уплаченные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расходы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3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 чистая прибыль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периода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528" marR="3528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88192" y="275028"/>
            <a:ext cx="8419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ПРОГНОЗНЫЙ ОТЧЕТ О ПРИБЫЛЯХ И УБЫТКАХ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2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0227" y="219432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О ПРЕДЛОЖЕНИИ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8802"/>
              </p:ext>
            </p:extLst>
          </p:nvPr>
        </p:nvGraphicFramePr>
        <p:xfrm>
          <a:off x="294313" y="905291"/>
          <a:ext cx="11233151" cy="5210512"/>
        </p:xfrm>
        <a:graphic>
          <a:graphicData uri="http://schemas.openxmlformats.org/drawingml/2006/table">
            <a:tbl>
              <a:tblPr/>
              <a:tblGrid>
                <a:gridCol w="124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6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48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Адрес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41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0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7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805" y="166271"/>
            <a:ext cx="80473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СРОКИ ВВОДА ОБЪЕКТА В ЭКСПЛУАТАЦИЮ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82603"/>
              </p:ext>
            </p:extLst>
          </p:nvPr>
        </p:nvGraphicFramePr>
        <p:xfrm>
          <a:off x="275926" y="952105"/>
          <a:ext cx="11205920" cy="5024486"/>
        </p:xfrm>
        <a:graphic>
          <a:graphicData uri="http://schemas.openxmlformats.org/drawingml/2006/table">
            <a:tbl>
              <a:tblPr/>
              <a:tblGrid>
                <a:gridCol w="6202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8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4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63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Сроки и этапы строительства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8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Этапы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Начало этапа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Завершение этапа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Проектирование/получение разрешительной документации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мм/гггг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мм/гггг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Земельные работы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Фундаментальные работы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Закрытие теплового контура задания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Возведение внутренних стен и перегородок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Проведение внутренних отделочных работ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Готовность к техническому аудиту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Начало операционной деятельности центра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371" y="20114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КАРТА РОССИИ</a:t>
            </a:r>
          </a:p>
        </p:txBody>
      </p:sp>
      <p:pic>
        <p:nvPicPr>
          <p:cNvPr id="10" name="Рисунок 27">
            <a:extLst>
              <a:ext uri="{FF2B5EF4-FFF2-40B4-BE49-F238E27FC236}">
                <a16:creationId xmlns="" xmlns:a16="http://schemas.microsoft.com/office/drawing/2014/main" id="{6C0E06F7-F810-CC2A-FFD0-0F3F9DBF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90" y="890019"/>
            <a:ext cx="9516153" cy="5512922"/>
          </a:xfrm>
          <a:prstGeom prst="rect">
            <a:avLst/>
          </a:prstGeom>
        </p:spPr>
      </p:pic>
      <p:sp>
        <p:nvSpPr>
          <p:cNvPr id="5" name="직사각형 3"/>
          <p:cNvSpPr/>
          <p:nvPr/>
        </p:nvSpPr>
        <p:spPr>
          <a:xfrm>
            <a:off x="7256163" y="1045467"/>
            <a:ext cx="3096344" cy="504056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Пример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30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60248" y="123998"/>
            <a:ext cx="9534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КАРТА ГОРОДА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(Также нанесите расположение других брендов)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0" y="944730"/>
            <a:ext cx="8446228" cy="546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2081940" y="1204592"/>
            <a:ext cx="2160240" cy="1015663"/>
          </a:xfrm>
          <a:prstGeom prst="rect">
            <a:avLst/>
          </a:prstGeom>
          <a:solidFill>
            <a:schemeClr val="bg1"/>
          </a:solidFill>
          <a:ln w="34925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200" dirty="0">
                <a:ea typeface="Modern H Medium" panose="020B0603000000020004" pitchFamily="34" charset="-128"/>
              </a:rPr>
              <a:t>Указать </a:t>
            </a:r>
            <a:r>
              <a:rPr lang="ru-RU" sz="1200" dirty="0" smtClean="0">
                <a:ea typeface="Modern H Medium" panose="020B0603000000020004" pitchFamily="34" charset="-128"/>
              </a:rPr>
              <a:t>расстояния от места нахождения здания по заявке до Ближайших существующих центров</a:t>
            </a:r>
          </a:p>
          <a:p>
            <a:r>
              <a:rPr lang="en-US" sz="1200" dirty="0" smtClean="0">
                <a:ea typeface="Modern H Medium" panose="020B0603000000020004" pitchFamily="34" charset="-128"/>
              </a:rPr>
              <a:t>Chery, </a:t>
            </a:r>
            <a:r>
              <a:rPr lang="en-US" sz="1200" dirty="0" err="1" smtClean="0">
                <a:ea typeface="Modern H Medium" panose="020B0603000000020004" pitchFamily="34" charset="-128"/>
              </a:rPr>
              <a:t>Lifan</a:t>
            </a:r>
            <a:r>
              <a:rPr lang="en-US" sz="1200" dirty="0" smtClean="0">
                <a:ea typeface="Modern H Medium" panose="020B0603000000020004" pitchFamily="34" charset="-128"/>
              </a:rPr>
              <a:t>, Lada, Renault</a:t>
            </a:r>
            <a:endParaRPr lang="ru-RU" sz="1200" dirty="0">
              <a:ea typeface="Modern H Medium" panose="020B0603000000020004" pitchFamily="34" charset="-128"/>
            </a:endParaRPr>
          </a:p>
        </p:txBody>
      </p:sp>
      <p:sp>
        <p:nvSpPr>
          <p:cNvPr id="17" name="Выноска 2 5"/>
          <p:cNvSpPr/>
          <p:nvPr/>
        </p:nvSpPr>
        <p:spPr>
          <a:xfrm>
            <a:off x="3830470" y="5676639"/>
            <a:ext cx="2150166" cy="561656"/>
          </a:xfrm>
          <a:prstGeom prst="borderCallout2">
            <a:avLst>
              <a:gd name="adj1" fmla="val 21235"/>
              <a:gd name="adj2" fmla="val 100317"/>
              <a:gd name="adj3" fmla="val -78483"/>
              <a:gd name="adj4" fmla="val 131396"/>
              <a:gd name="adj5" fmla="val -330711"/>
              <a:gd name="adj6" fmla="val 133042"/>
            </a:avLst>
          </a:prstGeom>
          <a:solidFill>
            <a:srgbClr val="39AEB2">
              <a:alpha val="40000"/>
            </a:srgbClr>
          </a:solidFill>
          <a:ln w="22225">
            <a:solidFill>
              <a:srgbClr val="CA0010"/>
            </a:solidFill>
            <a:tailEnd type="oval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Предложение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6"/>
          <p:cNvCxnSpPr/>
          <p:nvPr/>
        </p:nvCxnSpPr>
        <p:spPr>
          <a:xfrm>
            <a:off x="5903976" y="3804431"/>
            <a:ext cx="634543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5980636" y="3485566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F0000"/>
                </a:solidFill>
              </a:rPr>
              <a:t>8км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8"/>
          <p:cNvCxnSpPr/>
          <p:nvPr/>
        </p:nvCxnSpPr>
        <p:spPr>
          <a:xfrm flipV="1">
            <a:off x="6402420" y="3804431"/>
            <a:ext cx="136099" cy="504056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9"/>
          <p:cNvSpPr txBox="1"/>
          <p:nvPr/>
        </p:nvSpPr>
        <p:spPr>
          <a:xfrm rot="17107353">
            <a:off x="6119236" y="3858344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FF0000"/>
                </a:solidFill>
              </a:rPr>
              <a:t>8км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10"/>
          <p:cNvCxnSpPr/>
          <p:nvPr/>
        </p:nvCxnSpPr>
        <p:spPr>
          <a:xfrm flipV="1">
            <a:off x="6622869" y="2220255"/>
            <a:ext cx="283607" cy="1573088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3"/>
          <p:cNvSpPr/>
          <p:nvPr/>
        </p:nvSpPr>
        <p:spPr>
          <a:xfrm>
            <a:off x="4600343" y="1572183"/>
            <a:ext cx="3096344" cy="504056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Пример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79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7FB9DB-A5E2-56B8-BDD9-FAE0CD64AD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803" y="192000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КАРТА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РАЙОНА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F0AEF08-B55C-B8B4-4E3C-F631C265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04" y="1188262"/>
            <a:ext cx="11265036" cy="4859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534377">
            <a:off x="3005091" y="2686963"/>
            <a:ext cx="2272407" cy="726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Прямоугольник 5"/>
          <p:cNvSpPr/>
          <p:nvPr/>
        </p:nvSpPr>
        <p:spPr>
          <a:xfrm rot="20534377">
            <a:off x="2588927" y="1429013"/>
            <a:ext cx="1439021" cy="726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 rot="20594170">
            <a:off x="2723989" y="1422937"/>
            <a:ext cx="1172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Элитный </a:t>
            </a:r>
          </a:p>
          <a:p>
            <a:pPr algn="ctr"/>
            <a:r>
              <a:rPr lang="ru-RU" sz="1400" dirty="0" smtClean="0"/>
              <a:t>коттеджный</a:t>
            </a:r>
          </a:p>
          <a:p>
            <a:pPr algn="ctr"/>
            <a:r>
              <a:rPr lang="ru-RU" sz="1400" dirty="0" smtClean="0"/>
              <a:t>поселок</a:t>
            </a:r>
            <a:endParaRPr lang="ru-RU" sz="1400" dirty="0"/>
          </a:p>
        </p:txBody>
      </p:sp>
      <p:sp>
        <p:nvSpPr>
          <p:cNvPr id="7" name="TextBox 7"/>
          <p:cNvSpPr txBox="1"/>
          <p:nvPr/>
        </p:nvSpPr>
        <p:spPr>
          <a:xfrm rot="20594170">
            <a:off x="3510962" y="2788607"/>
            <a:ext cx="126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Крупный </a:t>
            </a:r>
          </a:p>
          <a:p>
            <a:pPr algn="ctr"/>
            <a:r>
              <a:rPr lang="ru-RU" sz="1400" dirty="0" smtClean="0"/>
              <a:t>жилой район</a:t>
            </a:r>
            <a:endParaRPr lang="ru-RU" sz="1400" dirty="0"/>
          </a:p>
        </p:txBody>
      </p:sp>
      <p:sp>
        <p:nvSpPr>
          <p:cNvPr id="8" name="Прямоугольник 9"/>
          <p:cNvSpPr/>
          <p:nvPr/>
        </p:nvSpPr>
        <p:spPr>
          <a:xfrm rot="20534377">
            <a:off x="391847" y="1429012"/>
            <a:ext cx="1439021" cy="726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 rot="20594170">
            <a:off x="518745" y="1422936"/>
            <a:ext cx="1172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Элитный </a:t>
            </a:r>
          </a:p>
          <a:p>
            <a:pPr algn="ctr"/>
            <a:r>
              <a:rPr lang="ru-RU" sz="1400" dirty="0" smtClean="0"/>
              <a:t>коттеджный</a:t>
            </a:r>
          </a:p>
          <a:p>
            <a:pPr algn="ctr"/>
            <a:r>
              <a:rPr lang="ru-RU" sz="1400" dirty="0" smtClean="0"/>
              <a:t>поселок</a:t>
            </a:r>
            <a:endParaRPr lang="ru-RU" sz="1400" dirty="0"/>
          </a:p>
        </p:txBody>
      </p:sp>
      <p:sp>
        <p:nvSpPr>
          <p:cNvPr id="10" name="Прямоугольник 11"/>
          <p:cNvSpPr/>
          <p:nvPr/>
        </p:nvSpPr>
        <p:spPr>
          <a:xfrm>
            <a:off x="9060487" y="1313923"/>
            <a:ext cx="1439021" cy="726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2"/>
          <p:cNvSpPr txBox="1"/>
          <p:nvPr/>
        </p:nvSpPr>
        <p:spPr>
          <a:xfrm rot="59793">
            <a:off x="9195549" y="1307847"/>
            <a:ext cx="1172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Элитный </a:t>
            </a:r>
          </a:p>
          <a:p>
            <a:pPr algn="ctr"/>
            <a:r>
              <a:rPr lang="ru-RU" sz="1400" dirty="0" smtClean="0"/>
              <a:t>коттеджный</a:t>
            </a:r>
          </a:p>
          <a:p>
            <a:pPr algn="ctr"/>
            <a:r>
              <a:rPr lang="ru-RU" sz="1400" dirty="0" smtClean="0"/>
              <a:t>поселок</a:t>
            </a:r>
            <a:endParaRPr lang="ru-RU" sz="1400" dirty="0"/>
          </a:p>
        </p:txBody>
      </p:sp>
      <p:sp>
        <p:nvSpPr>
          <p:cNvPr id="12" name="직사각형 3"/>
          <p:cNvSpPr/>
          <p:nvPr/>
        </p:nvSpPr>
        <p:spPr>
          <a:xfrm>
            <a:off x="4899611" y="1226847"/>
            <a:ext cx="3096344" cy="504056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Пример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95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663" y="165705"/>
            <a:ext cx="57294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СХЕМА ГЕНЕРАЛЬНОГО ПЛАНА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5E31B2-ABAD-B76F-F1E3-B3B2564C0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6" y="947173"/>
            <a:ext cx="10284634" cy="551307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031699" y="1080543"/>
            <a:ext cx="3096344" cy="504056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Пример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88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35663" y="183993"/>
            <a:ext cx="57294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СХЕМА ГЕНЕРАЛЬНОГО ПЛАНА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580" y="1091505"/>
            <a:ext cx="7200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84680" y="5915918"/>
            <a:ext cx="2378075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ea typeface="Modern H Medium" pitchFamily="34" charset="-128"/>
              </a:rPr>
              <a:t>Mercedes-Benz </a:t>
            </a:r>
            <a:endParaRPr lang="ru-RU" sz="1400" dirty="0">
              <a:ea typeface="Modern H Medium" pitchFamily="34" charset="-128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829367" y="4763393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405630" y="5915918"/>
            <a:ext cx="1655762" cy="307777"/>
          </a:xfrm>
          <a:prstGeom prst="rect">
            <a:avLst/>
          </a:prstGeom>
          <a:solidFill>
            <a:srgbClr val="FFFFCC"/>
          </a:solidFill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dirty="0" smtClean="0">
                <a:ea typeface="Modern H Medium" pitchFamily="34" charset="-128"/>
              </a:rPr>
              <a:t>Предложение</a:t>
            </a:r>
            <a:endParaRPr lang="ru-RU" sz="1400" dirty="0">
              <a:ea typeface="Modern H Medium" pitchFamily="34" charset="-128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5269230" y="4763393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205855" y="5915918"/>
            <a:ext cx="1441450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ea typeface="Modern H Medium" pitchFamily="34" charset="-128"/>
              </a:rPr>
              <a:t>Infinity</a:t>
            </a:r>
            <a:endParaRPr lang="ru-RU" sz="1400" dirty="0">
              <a:ea typeface="Modern H Medium" pitchFamily="34" charset="-128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6637655" y="4763393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860030" y="5915918"/>
            <a:ext cx="1009650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ea typeface="Modern H Medium" pitchFamily="34" charset="-128"/>
              </a:rPr>
              <a:t>Toyota</a:t>
            </a:r>
            <a:endParaRPr lang="ru-RU" sz="1400" dirty="0">
              <a:ea typeface="Modern H Medium" pitchFamily="34" charset="-128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8006080" y="4763393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직사각형 3"/>
          <p:cNvSpPr/>
          <p:nvPr/>
        </p:nvSpPr>
        <p:spPr>
          <a:xfrm>
            <a:off x="4307395" y="1487668"/>
            <a:ext cx="3096344" cy="504056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ea typeface="Modern H Medium" panose="020B0603000000020004" pitchFamily="34" charset="-128"/>
              </a:rPr>
              <a:t>Пример</a:t>
            </a:r>
            <a:endParaRPr lang="ru-RU" sz="2800" dirty="0">
              <a:ea typeface="Modern H Medium" panose="020B06030000000200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1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7659" y="192000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ПЛАНИРОВКА ДЦ 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="" xmlns:a16="http://schemas.microsoft.com/office/drawing/2014/main" id="{D3140ADE-D4E0-DD62-636C-6D2DA558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39026"/>
              </p:ext>
            </p:extLst>
          </p:nvPr>
        </p:nvGraphicFramePr>
        <p:xfrm>
          <a:off x="268251" y="1578634"/>
          <a:ext cx="3898307" cy="3329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1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09932">
                <a:tc>
                  <a:txBody>
                    <a:bodyPr/>
                    <a:lstStyle/>
                    <a:p>
                      <a:pPr marL="90805" marR="2241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Шоурум</a:t>
                      </a:r>
                      <a:r>
                        <a:rPr sz="1400" spc="-1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 </a:t>
                      </a:r>
                      <a:endParaRPr lang="ru-RU" sz="1400" spc="-1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/>
                      </a:endParaRPr>
                    </a:p>
                    <a:p>
                      <a:pPr marL="90805" marR="2241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(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Ра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з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мер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: 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Длина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*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Ширина</a:t>
                      </a:r>
                      <a:r>
                        <a:rPr sz="1400" spc="-5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)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/>
                      </a:endParaRPr>
                    </a:p>
                  </a:txBody>
                  <a:tcPr marL="0" marR="0" marT="49107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x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9932">
                <a:tc>
                  <a:txBody>
                    <a:bodyPr/>
                    <a:lstStyle/>
                    <a:p>
                      <a:pPr marL="90805" marR="1498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Слеса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р</a:t>
                      </a:r>
                      <a:r>
                        <a:rPr sz="1400" spc="-1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н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ый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 </a:t>
                      </a:r>
                      <a:r>
                        <a:rPr sz="1400" spc="-1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ц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ех</a:t>
                      </a:r>
                      <a:endParaRPr lang="ru-RU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/>
                      </a:endParaRPr>
                    </a:p>
                    <a:p>
                      <a:pPr marL="90805" marR="1498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(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Размер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: 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Длина</a:t>
                      </a:r>
                      <a:r>
                        <a:rPr sz="1400" spc="1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*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Ширина</a:t>
                      </a:r>
                      <a:r>
                        <a:rPr sz="1400" spc="-5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)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/>
                      </a:endParaRPr>
                    </a:p>
                  </a:txBody>
                  <a:tcPr marL="0" marR="0" marT="49107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м</a:t>
                      </a:r>
                      <a:r>
                        <a:rPr kumimoji="0" lang="ru-RU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 x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9933">
                <a:tc>
                  <a:txBody>
                    <a:bodyPr/>
                    <a:lstStyle/>
                    <a:p>
                      <a:pPr marL="90805" marR="168275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400" spc="-1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Кузовной</a:t>
                      </a:r>
                      <a:r>
                        <a:rPr sz="1400" spc="-1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 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цех</a:t>
                      </a:r>
                      <a:r>
                        <a:rPr sz="1400" spc="-5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 </a:t>
                      </a:r>
                      <a:endParaRPr lang="ru-RU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/>
                      </a:endParaRPr>
                    </a:p>
                    <a:p>
                      <a:pPr marL="90805" marR="168275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(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Размер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:</a:t>
                      </a:r>
                      <a:r>
                        <a:rPr lang="ru-RU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 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Длина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*</a:t>
                      </a:r>
                      <a:r>
                        <a:rPr sz="1400" spc="-5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Ширина</a:t>
                      </a:r>
                      <a:r>
                        <a:rPr sz="1400" spc="-5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/>
                        </a:rPr>
                        <a:t>)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/>
                      </a:endParaRPr>
                    </a:p>
                  </a:txBody>
                  <a:tcPr marL="0" marR="0" marT="24553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м</a:t>
                      </a:r>
                      <a:r>
                        <a:rPr kumimoji="0" lang="ru-RU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 x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2B5CA3-E2A3-CCCC-20E8-60D14EC58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9" t="15000" r="15350" b="23401"/>
          <a:stretch/>
        </p:blipFill>
        <p:spPr>
          <a:xfrm>
            <a:off x="4166558" y="1300643"/>
            <a:ext cx="7619878" cy="4039453"/>
          </a:xfrm>
          <a:prstGeom prst="rect">
            <a:avLst/>
          </a:prstGeom>
        </p:spPr>
      </p:pic>
      <p:sp>
        <p:nvSpPr>
          <p:cNvPr id="5" name="직사각형 3"/>
          <p:cNvSpPr/>
          <p:nvPr/>
        </p:nvSpPr>
        <p:spPr>
          <a:xfrm>
            <a:off x="7409098" y="3290181"/>
            <a:ext cx="3122991" cy="417352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ea typeface="Modern H Medium" panose="020B0603000000020004" pitchFamily="34" charset="-128"/>
              </a:rPr>
              <a:t>Пример</a:t>
            </a:r>
            <a:endParaRPr lang="ru-RU" sz="2800" dirty="0">
              <a:ea typeface="Modern H Medium" panose="020B06030000000200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650190" y="182417"/>
            <a:ext cx="83529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 smtClean="0"/>
              <a:t>СУЩЕСТВУЮЩИЙ ВИД (ФОТО)</a:t>
            </a:r>
            <a:endParaRPr lang="ru-RU" sz="2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229400" y="3640682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29202" y="1049336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участка по фасаду </a:t>
            </a:r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справа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0730" y="3641624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0928" y="1048865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участка по фасаду слева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3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538" y="265152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ОБЩАЯ ИНФОРМАЦИЯ О КОМПАНИИ</a:t>
            </a:r>
          </a:p>
        </p:txBody>
      </p:sp>
      <p:graphicFrame>
        <p:nvGraphicFramePr>
          <p:cNvPr id="23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61441"/>
              </p:ext>
            </p:extLst>
          </p:nvPr>
        </p:nvGraphicFramePr>
        <p:xfrm>
          <a:off x="239516" y="964731"/>
          <a:ext cx="11329259" cy="5024560"/>
        </p:xfrm>
        <a:graphic>
          <a:graphicData uri="http://schemas.openxmlformats.org/drawingml/2006/table">
            <a:tbl>
              <a:tblPr/>
              <a:tblGrid>
                <a:gridCol w="3069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60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656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Контактная информация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Юридическое наименование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ИНН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Юридический адрес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1163780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Фактический адрес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Торговое название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4303976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Контакты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82474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513030" y="109265"/>
            <a:ext cx="83529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 smtClean="0"/>
              <a:t>СУЩЕСТВУЮЩИЙ ВИД (ФОТО)</a:t>
            </a:r>
            <a:endParaRPr lang="ru-RU" sz="2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02552" y="3750410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02354" y="1159064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сервиса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882" y="3751352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4080" y="1158593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сервиса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24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394158" y="109265"/>
            <a:ext cx="83529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 smtClean="0"/>
              <a:t>СУЩЕСТВУЮЩИЙ ВИД (ФОТО)</a:t>
            </a:r>
            <a:endParaRPr lang="ru-RU" sz="26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66560" y="3631538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66362" y="1040192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салона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7890" y="3632480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18088" y="1039721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салона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4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4">
            <a:extLst>
              <a:ext uri="{FF2B5EF4-FFF2-40B4-BE49-F238E27FC236}">
                <a16:creationId xmlns="" xmlns:a16="http://schemas.microsoft.com/office/drawing/2014/main" id="{11352720-D7B6-0EE6-648B-424ED2F57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67759"/>
              </p:ext>
            </p:extLst>
          </p:nvPr>
        </p:nvGraphicFramePr>
        <p:xfrm>
          <a:off x="335361" y="882435"/>
          <a:ext cx="11513739" cy="2595187"/>
        </p:xfrm>
        <a:graphic>
          <a:graphicData uri="http://schemas.openxmlformats.org/drawingml/2006/table">
            <a:tbl>
              <a:tblPr/>
              <a:tblGrid>
                <a:gridCol w="24364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9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0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6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Учредители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Дата рождения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Сумма уставного капитала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Доля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Group 109">
            <a:extLst>
              <a:ext uri="{FF2B5EF4-FFF2-40B4-BE49-F238E27FC236}">
                <a16:creationId xmlns="" xmlns:a16="http://schemas.microsoft.com/office/drawing/2014/main" id="{8FCEE72F-332B-2DBD-1688-B8DE48BEB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3147"/>
              </p:ext>
            </p:extLst>
          </p:nvPr>
        </p:nvGraphicFramePr>
        <p:xfrm>
          <a:off x="335360" y="3726173"/>
          <a:ext cx="11513740" cy="2487520"/>
        </p:xfrm>
        <a:graphic>
          <a:graphicData uri="http://schemas.openxmlformats.org/drawingml/2006/table">
            <a:tbl>
              <a:tblPr/>
              <a:tblGrid>
                <a:gridCol w="2407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9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09950">
                  <a:extLst>
                    <a:ext uri="{9D8B030D-6E8A-4147-A177-3AD203B41FA5}">
                      <a16:colId xmlns="" xmlns:a16="http://schemas.microsoft.com/office/drawing/2014/main" val="2187490987"/>
                    </a:ext>
                  </a:extLst>
                </a:gridCol>
              </a:tblGrid>
              <a:tr h="41656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Руководители проекта</a:t>
                      </a:r>
                      <a:endParaRPr kumimoji="0" lang="ru-RU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Контакты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42406" y="141441"/>
            <a:ext cx="98956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ИНФОРМАЦИЯ ОБ УЧЕРДИТЕЛЯХ И РУКОВОЛИТЕЛЯХ </a:t>
            </a:r>
            <a:endParaRPr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857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447352" y="116596"/>
            <a:ext cx="110466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 smtClean="0">
                <a:solidFill>
                  <a:schemeClr val="tx1"/>
                </a:solidFill>
              </a:rPr>
              <a:t>ОРГАНИЗАЦИОННАЯ СТРУКТУРА КОМПАНИИ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305" y="5424279"/>
            <a:ext cx="11905488" cy="584775"/>
          </a:xfrm>
          <a:prstGeom prst="rect">
            <a:avLst/>
          </a:prstGeom>
          <a:noFill/>
          <a:ln w="25400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18" y="1182452"/>
            <a:ext cx="6730997" cy="39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3"/>
          <p:cNvSpPr/>
          <p:nvPr/>
        </p:nvSpPr>
        <p:spPr>
          <a:xfrm>
            <a:off x="6725336" y="1056205"/>
            <a:ext cx="2712331" cy="614041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Пример</a:t>
            </a:r>
            <a:endParaRPr lang="ru-RU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5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053" y="174566"/>
            <a:ext cx="71563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ПЛАНИРУЕМАЯ СТРУКТУРА </a:t>
            </a:r>
            <a:r>
              <a:rPr lang="ru-RU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ДЦ </a:t>
            </a: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JETOUR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Рисунок 36">
            <a:extLst>
              <a:ext uri="{FF2B5EF4-FFF2-40B4-BE49-F238E27FC236}">
                <a16:creationId xmlns="" xmlns:a16="http://schemas.microsoft.com/office/drawing/2014/main" id="{DAD68C4A-FE82-610B-F90F-0842BEF54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53" y="2144239"/>
            <a:ext cx="11665898" cy="30310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564322" y="952510"/>
            <a:ext cx="2712331" cy="614041"/>
          </a:xfrm>
          <a:prstGeom prst="rect">
            <a:avLst/>
          </a:prstGeom>
          <a:solidFill>
            <a:srgbClr val="39AE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Пример</a:t>
            </a:r>
            <a:endParaRPr lang="ru-RU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29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373" y="160231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ДАННЫЕ ПО СУЩЕСТВУЮЩЕМУ БИЗНЕСУ</a:t>
            </a:r>
          </a:p>
        </p:txBody>
      </p:sp>
      <p:graphicFrame>
        <p:nvGraphicFramePr>
          <p:cNvPr id="3" name="Group 106">
            <a:extLst>
              <a:ext uri="{FF2B5EF4-FFF2-40B4-BE49-F238E27FC236}">
                <a16:creationId xmlns="" xmlns:a16="http://schemas.microsoft.com/office/drawing/2014/main" id="{EA93DD93-4A6C-552E-E0B8-5D5D0005E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58241"/>
              </p:ext>
            </p:extLst>
          </p:nvPr>
        </p:nvGraphicFramePr>
        <p:xfrm>
          <a:off x="239350" y="825322"/>
          <a:ext cx="11329260" cy="5611596"/>
        </p:xfrm>
        <a:graphic>
          <a:graphicData uri="http://schemas.openxmlformats.org/drawingml/2006/table">
            <a:tbl>
              <a:tblPr/>
              <a:tblGrid>
                <a:gridCol w="2784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2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5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34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34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1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41573" marB="41573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Бренд 1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Бренд 2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Бренд 3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Бренд 3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Начало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деятельности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Площадь шоурума/ сервиса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**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/**m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endParaRPr kumimoji="0" lang="en-US" altLang="ko-KR" sz="11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**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/**m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endParaRPr kumimoji="0" lang="en-US" altLang="ko-KR" sz="1100" b="0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**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/**m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endParaRPr kumimoji="0" lang="en-US" altLang="ko-KR" sz="1100" b="0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**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/**m</a:t>
                      </a:r>
                      <a:r>
                        <a:rPr kumimoji="0" lang="en-US" altLang="zh-CN" sz="11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endParaRPr kumimoji="0" lang="en-US" altLang="ko-KR" sz="1100" b="0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Тип дилерского 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 (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монобренд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 /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)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1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3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(прогноз),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 шт.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Кол-во сотрудников в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3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году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да/нет)</a:t>
                      </a: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да/нет)</a:t>
                      </a:r>
                      <a:endParaRPr kumimoji="0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да/нет)</a:t>
                      </a:r>
                      <a:endParaRPr kumimoji="0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да/нет)</a:t>
                      </a:r>
                      <a:endParaRPr kumimoji="0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80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가는각진제목체"/>
                        </a:rPr>
                        <a:t>Фото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0248" y="148977"/>
            <a:ext cx="9579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БИЗНЕС-ПЛАН ПРОДАЖИ НОВЫХ АВТОМОБИЛЕЙ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Group 216">
            <a:extLst>
              <a:ext uri="{FF2B5EF4-FFF2-40B4-BE49-F238E27FC236}">
                <a16:creationId xmlns="" xmlns:a16="http://schemas.microsoft.com/office/drawing/2014/main" id="{9875AFB2-E36A-F2F5-4860-D42F93E2A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47946"/>
              </p:ext>
            </p:extLst>
          </p:nvPr>
        </p:nvGraphicFramePr>
        <p:xfrm>
          <a:off x="192564" y="1505745"/>
          <a:ext cx="11425267" cy="4112481"/>
        </p:xfrm>
        <a:graphic>
          <a:graphicData uri="http://schemas.openxmlformats.org/drawingml/2006/table">
            <a:tbl>
              <a:tblPr/>
              <a:tblGrid>
                <a:gridCol w="2976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7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82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390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План продаж новых автомобилей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Всего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X90PLUS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DASHING(X-1)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724085"/>
                  </a:ext>
                </a:extLst>
              </a:tr>
              <a:tr h="5596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X70PLUS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96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T-1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8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0227" y="210288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БИЗНЕС-ПЛАН ПОСЛЕПРОДАЖНОЕ ОСЛУЖИВАНИЕ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31842"/>
              </p:ext>
            </p:extLst>
          </p:nvPr>
        </p:nvGraphicFramePr>
        <p:xfrm>
          <a:off x="239348" y="863379"/>
          <a:ext cx="11042651" cy="2569511"/>
        </p:xfrm>
        <a:graphic>
          <a:graphicData uri="http://schemas.openxmlformats.org/drawingml/2006/table">
            <a:tbl>
              <a:tblPr/>
              <a:tblGrid>
                <a:gridCol w="3264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935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План продаж запасных частей / аксессуаров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Период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Всего (руб.)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З/Ч (руб.)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Аксессуары (руб.)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61538"/>
              </p:ext>
            </p:extLst>
          </p:nvPr>
        </p:nvGraphicFramePr>
        <p:xfrm>
          <a:off x="239349" y="3854935"/>
          <a:ext cx="11042651" cy="2623361"/>
        </p:xfrm>
        <a:graphic>
          <a:graphicData uri="http://schemas.openxmlformats.org/drawingml/2006/table">
            <a:tbl>
              <a:tblPr/>
              <a:tblGrid>
                <a:gridCol w="3264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План выработки нормо-часов  в сервисе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Всего (Н/Ч)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Слесарный ремонт (Н/Ч)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Кузовной ремонт (Н/Ч)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12207" y="3432890"/>
            <a:ext cx="5896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- указываются цены реализации конечным клиентам </a:t>
            </a:r>
          </a:p>
        </p:txBody>
      </p:sp>
    </p:spTree>
    <p:extLst>
      <p:ext uri="{BB962C8B-B14F-4D97-AF65-F5344CB8AC3E}">
        <p14:creationId xmlns:p14="http://schemas.microsoft.com/office/powerpoint/2010/main" val="4536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371" y="228576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БИЗНЕС-ПЛАН МАРКЕТИНГ</a:t>
            </a:r>
          </a:p>
        </p:txBody>
      </p:sp>
      <p:graphicFrame>
        <p:nvGraphicFramePr>
          <p:cNvPr id="3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71051"/>
              </p:ext>
            </p:extLst>
          </p:nvPr>
        </p:nvGraphicFramePr>
        <p:xfrm>
          <a:off x="275926" y="994093"/>
          <a:ext cx="11042650" cy="1983629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9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7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9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198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723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План  маркетинговых расходов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0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kumimoji="0" lang="ru-RU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Сумма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руб.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8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c630a69-890b-4968-b5fa-7c62d0d499ee"/>
  <p:tag name="COMMONDATA" val="eyJoZGlkIjoiZWFmZjU2NTNiYWY3Yzk4YzJlYzVkNTllZGY0MDQyZj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36000" tIns="36000" rIns="36000" bIns="36000" rtlCol="0" anchor="t" anchorCtr="0">
        <a:noAutofit/>
      </a:bodyPr>
      <a:lstStyle>
        <a:defPPr algn="ctr" defTabSz="914400">
          <a:lnSpc>
            <a:spcPct val="150000"/>
          </a:lnSpc>
          <a:spcBef>
            <a:spcPct val="0"/>
          </a:spcBef>
          <a:defRPr sz="2400" b="1" dirty="0" smtClean="0">
            <a:solidFill>
              <a:prstClr val="black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891</Words>
  <Application>Microsoft Office PowerPoint</Application>
  <PresentationFormat>宽屏</PresentationFormat>
  <Paragraphs>421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Hiragino Sans GB W6</vt:lpstr>
      <vt:lpstr>Modern H Medium</vt:lpstr>
      <vt:lpstr>가는각진제목체</vt:lpstr>
      <vt:lpstr>黑体</vt:lpstr>
      <vt:lpstr>宋体</vt:lpstr>
      <vt:lpstr>微软雅黑</vt:lpstr>
      <vt:lpstr>Arial</vt:lpstr>
      <vt:lpstr>Calibri</vt:lpstr>
      <vt:lpstr>Wingdings</vt:lpstr>
      <vt:lpstr>Office 主题</vt:lpstr>
      <vt:lpstr>think-cell Slide</vt:lpstr>
      <vt:lpstr>PowerPoint 演示文稿</vt:lpstr>
      <vt:lpstr>ОБЩАЯ ИНФОРМАЦИЯ О КОМПАНИИ</vt:lpstr>
      <vt:lpstr>PowerPoint 演示文稿</vt:lpstr>
      <vt:lpstr>PowerPoint 演示文稿</vt:lpstr>
      <vt:lpstr>PowerPoint 演示文稿</vt:lpstr>
      <vt:lpstr>ДАННЫЕ ПО СУЩЕСТВУЮЩЕМУ БИЗНЕСУ</vt:lpstr>
      <vt:lpstr>PowerPoint 演示文稿</vt:lpstr>
      <vt:lpstr>БИЗНЕС-ПЛАН ПОСЛЕПРОДАЖНОЕ ОСЛУЖИВАНИЕ</vt:lpstr>
      <vt:lpstr>БИЗНЕС-ПЛАН МАРКЕТИНГ</vt:lpstr>
      <vt:lpstr>PowerPoint 演示文稿</vt:lpstr>
      <vt:lpstr>ИНФОРМАЦИЯ О ПРЕДЛОЖЕНИИ</vt:lpstr>
      <vt:lpstr>PowerPoint 演示文稿</vt:lpstr>
      <vt:lpstr>КАРТА РОССИИ</vt:lpstr>
      <vt:lpstr>PowerPoint 演示文稿</vt:lpstr>
      <vt:lpstr>КАРТА РАЙОНА</vt:lpstr>
      <vt:lpstr>PowerPoint 演示文稿</vt:lpstr>
      <vt:lpstr>PowerPoint 演示文稿</vt:lpstr>
      <vt:lpstr>ПЛАНИРОВКА ДЦ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Winston Dai</dc:creator>
  <cp:lastModifiedBy>翟荣超 Rongchao Zhai (奇瑞商用车）</cp:lastModifiedBy>
  <cp:revision>3511</cp:revision>
  <cp:lastPrinted>2022-09-19T11:01:00Z</cp:lastPrinted>
  <dcterms:created xsi:type="dcterms:W3CDTF">2015-05-20T09:23:00Z</dcterms:created>
  <dcterms:modified xsi:type="dcterms:W3CDTF">2022-11-01T08:32:49Z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2A7FEAB7B01041ADBC30068AC2251DB7</vt:lpwstr>
  </property>
  <property fmtid="{D5CDD505-2E9C-101B-9397-08002B2CF9AE}" pid="3" name="KSOProductBuildVer">
    <vt:lpwstr>2052-11.1.0.12132</vt:lpwstr>
  </property>
</Properties>
</file>